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7" r:id="rId13"/>
    <p:sldId id="268" r:id="rId14"/>
    <p:sldId id="261" r:id="rId7"/>
    <p:sldId id="258" r:id="rId4"/>
    <p:sldId id="275" r:id="rId21"/>
  </p:sldIdLst>
  <p:sldSz cx="12191970" cy="6858000"/>
  <p:notesSz cx="6858000" cy="1219197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Link1" Type="http://schemas.openxmlformats.org/officeDocument/2006/relationships/hyperlink" Target="https://realsyncdynamics-spec.github.io/vertical-voice-agent/" TargetMode="External"/><Relationship Id="rIdLink2" Type="http://schemas.openxmlformats.org/officeDocument/2006/relationships/hyperlink" Target="https://realsyncdynamics-spec.github.io/vertical-voice-agent/onboarding.html" TargetMode="External"/><Relationship Id="rIdLink3" Type="http://schemas.openxmlformats.org/officeDocument/2006/relationships/hyperlink" Target="https://realsyncdynamics-spec.github.io/vertical-voice-agent/vertical-voice-agent-produktmappe.m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761134" y="-3641141"/>
            <a:ext cx="4894783" cy="4894783"/>
          </a:xfrm>
          <a:prstGeom prst="ellipse">
            <a:avLst/>
          </a:prstGeom>
          <a:ln w="12700">
            <a:solidFill>
              <a:srgbClr val="34D39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54950" y="3598164"/>
            <a:ext cx="4894783" cy="4894783"/>
          </a:xfrm>
          <a:prstGeom prst="ellipse">
            <a:avLst/>
          </a:prstGeom>
          <a:ln w="12700">
            <a:solidFill>
              <a:srgbClr val="34D39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019642" y="3672230"/>
            <a:ext cx="4894783" cy="4894783"/>
          </a:xfrm>
          <a:prstGeom prst="ellipse">
            <a:avLst/>
          </a:prstGeom>
          <a:solidFill>
            <a:srgbClr val="34D399">
              <a:alpha val="39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490204" y="3901745"/>
            <a:ext cx="4894783" cy="4894783"/>
          </a:xfrm>
          <a:prstGeom prst="ellipse">
            <a:avLst/>
          </a:prstGeom>
          <a:solidFill>
            <a:srgbClr val="7DD3FC">
              <a:alpha val="52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432597" y="3736238"/>
            <a:ext cx="4364431" cy="4394606"/>
          </a:xfrm>
          <a:prstGeom prst="ellipse">
            <a:avLst/>
          </a:prstGeom>
          <a:solidFill>
            <a:srgbClr val="15517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52560" y="4434840"/>
            <a:ext cx="31089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marL="0" indent="0">
              <a:lnSpc>
                <a:spcPct val="85000"/>
              </a:lnSpc>
              <a:buNone/>
            </a:pPr>
            <a:r>
              <a:rPr lang="de-DE" sz="5400" dirty="0" b="1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8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de-DE" sz="1800" dirty="0" b="1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DACH-Branchen</a:t>
            </a:r>
          </a:p>
          <a:p>
            <a:pPr algn="ct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de-DE" sz="1300" dirty="0">
                <a:solidFill>
                  <a:srgbClr val="7DD3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Standard · 3 Elevated</a:t>
            </a:r>
          </a:p>
          <a:p>
            <a:pPr algn="ctr" marL="0" indent="0">
              <a:lnSpc>
                <a:spcPct val="100000"/>
              </a:lnSpc>
              <a:buNone/>
            </a:pPr>
            <a:r>
              <a:rPr lang="de-DE" sz="1100" dirty="0">
                <a:solidFill>
                  <a:srgbClr val="7DD3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(Berufsgeheimnis)</a:t>
            </a:r>
          </a:p>
          <a:p>
            <a:pPr algn="ctr"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de-DE" sz="1400" dirty="0" b="1">
                <a:solidFill>
                  <a:srgbClr val="34D39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100 % Fail-Closed</a:t>
            </a:r>
          </a:p>
        </p:txBody>
      </p:sp>
      <p:sp>
        <p:nvSpPr>
          <p:cNvPr id="8" name="Text 6"/>
          <p:cNvSpPr txBox="1"/>
          <p:nvPr/>
        </p:nvSpPr>
        <p:spPr>
          <a:xfrm>
            <a:off x="685800" y="1874519"/>
            <a:ext cx="8138160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95000"/>
              </a:lnSpc>
              <a:buNone/>
            </a:pPr>
            <a:r>
              <a:rPr lang="de-DE" sz="4600" dirty="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Sichere KI-Sprachassistenten</a:t>
            </a:r>
            <a:r>
              <a:rPr lang="de-DE" sz="4600" dirty="0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 für 8 Schlüsselbranchen im DACH-Markt</a:t>
            </a:r>
            <a:r>
              <a:rPr lang="de-DE" sz="4600" dirty="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.</a:t>
            </a:r>
          </a:p>
        </p:txBody>
      </p:sp>
      <p:sp>
        <p:nvSpPr>
          <p:cNvPr id="11" name="Text 9"/>
          <p:cNvSpPr txBox="1"/>
          <p:nvPr/>
        </p:nvSpPr>
        <p:spPr>
          <a:xfrm>
            <a:off x="685800" y="14173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400" dirty="0" b="1" spc="20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VERTICAL VOICE AGENT · GROK VOICE 3.0</a:t>
            </a:r>
          </a:p>
        </p:txBody>
      </p:sp>
      <p:sp>
        <p:nvSpPr>
          <p:cNvPr id="12" name="Text 10"/>
          <p:cNvSpPr txBox="1"/>
          <p:nvPr/>
        </p:nvSpPr>
        <p:spPr>
          <a:xfrm>
            <a:off x="685800" y="411480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115000"/>
              </a:lnSpc>
              <a:buNone/>
            </a:pPr>
            <a:r>
              <a:rPr lang="de-DE" sz="15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Eigenständiges Produkt außerhalb von RealSyncDynamics.AI mit strikter Fail-Closed-Sicherheitsarchitektur — keine Halluzinationen, keine unbefugten Zusagen, klare menschliche Übergabe.</a:t>
            </a:r>
          </a:p>
        </p:txBody>
      </p:sp>
      <p:sp>
        <p:nvSpPr>
          <p:cNvPr id="13" name="Footer Provider"/>
          <p:cNvSpPr txBox="1"/>
          <p:nvPr/>
        </p:nvSpPr>
        <p:spPr>
          <a:xfrm>
            <a:off x="685800" y="598932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de-DE" sz="10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Anbieter: </a:t>
            </a:r>
            <a:r>
              <a:rPr lang="de-DE" sz="10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Dominik Steiner (Einzelunternehmen) · Schwarzburger Str. 31, 98724 Neuhaus am Rennweg · Stand: Oktober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57900" y="2514600"/>
            <a:ext cx="2633472" cy="3246120"/>
          </a:xfrm>
          <a:prstGeom prst="roundRect">
            <a:avLst>
              <a:gd name="adj" fmla="val 10874"/>
            </a:avLst>
          </a:prstGeom>
          <a:solidFill>
            <a:srgbClr val="0F1E36">
  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8869680" y="2514600"/>
            <a:ext cx="2633472" cy="3246120"/>
          </a:xfrm>
          <a:prstGeom prst="roundRect">
            <a:avLst>
              <a:gd name="adj" fmla="val 10729"/>
            </a:avLst>
          </a:prstGeom>
          <a:solidFill>
            <a:srgbClr val="F1F5F9"/>
          </a:solidFill>
          <a:ln/>
        </p:spPr>
      </p:sp>
      <p:sp>
        <p:nvSpPr>
          <p:cNvPr id="5" name="Shape 3"/>
          <p:cNvSpPr/>
          <p:nvPr/>
        </p:nvSpPr>
        <p:spPr>
          <a:xfrm>
            <a:off x="3246120" y="2514600"/>
            <a:ext cx="2633472" cy="3246120"/>
          </a:xfrm>
          <a:prstGeom prst="roundRect">
            <a:avLst>
              <a:gd name="adj" fmla="val 10729"/>
            </a:avLst>
          </a:prstGeom>
          <a:solidFill>
            <a:srgbClr val="F1F5F9"/>
          </a:solidFill>
          <a:ln/>
        </p:spPr>
      </p:sp>
      <p:sp>
        <p:nvSpPr>
          <p:cNvPr id="6" name="Shape 4"/>
          <p:cNvSpPr/>
          <p:nvPr/>
        </p:nvSpPr>
        <p:spPr>
          <a:xfrm>
            <a:off x="811072" y="819302"/>
            <a:ext cx="188366" cy="0"/>
          </a:xfrm>
          <a:prstGeom prst="line">
            <a:avLst/>
          </a:prstGeom>
          <a:noFill/>
          <a:ln w="19050">
            <a:solidFill>
              <a:srgbClr val="0EA5E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7844" y="696772"/>
            <a:ext cx="2194560" cy="2459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Vertical Voice Agent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950976"/>
            <a:ext cx="10817352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95000"/>
              </a:lnSpc>
              <a:buNone/>
            </a:pPr>
            <a:r>
              <a:rPr lang="de-DE" sz="40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Transparente DACH-Pakete</a:t>
            </a:r>
          </a:p>
          <a:p>
            <a:pPr algn="l" marL="0" indent="0">
              <a:lnSpc>
                <a:spcPct val="95000"/>
              </a:lnSpc>
              <a:buNone/>
            </a:pPr>
            <a:r>
              <a:rPr lang="de-DE" sz="2000" dirty="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monatlich, netto zzgl. 19 % MwSt. · Bereitstellung über „Angebot anfragen“</a:t>
            </a:r>
          </a:p>
        </p:txBody>
      </p:sp>
      <p:sp>
        <p:nvSpPr>
          <p:cNvPr id="11" name="Text 9"/>
          <p:cNvSpPr txBox="1"/>
          <p:nvPr/>
        </p:nvSpPr>
        <p:spPr>
          <a:xfrm>
            <a:off x="896112" y="2770632"/>
            <a:ext cx="1965960" cy="283464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100" dirty="0" b="1" spc="15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KALENDER-ANBINDUNG</a:t>
            </a:r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de-DE" sz="14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Google Kalender</a:t>
            </a:r>
            <a:r>
              <a:rPr lang="de-DE" sz="1100" dirty="0" b="1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(empfohlen)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Frei/Belegt-Prüfung, Terminanlage im Zielkalender (calendar_id)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buNone/>
            </a:pPr>
            <a:r>
              <a:rPr lang="de-DE" sz="14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Outlook Kalender</a:t>
            </a:r>
            <a:r>
              <a:rPr lang="de-DE" sz="1100" dirty="0" b="1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(Alternative)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Verbindungsprobleme möglich; Termine über die Anbindung nicht löschbar – Absagen selbst in Outlook pflegen</a:t>
            </a:r>
          </a:p>
        </p:txBody>
      </p:sp>
      <p:sp>
        <p:nvSpPr>
          <p:cNvPr id="21" name="Text 19"/>
          <p:cNvSpPr txBox="1"/>
          <p:nvPr/>
        </p:nvSpPr>
        <p:spPr>
          <a:xfrm>
            <a:off x="6286500" y="2743200"/>
            <a:ext cx="2176272" cy="292608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400" dirty="0" b="1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Professional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sz="2800" dirty="0" b="1">
                <a:solidFill>
                  <a:srgbClr val="7DD3FC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199,00 €</a:t>
            </a:r>
            <a:r>
              <a:rPr lang="de-DE" sz="1200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 / Monat</a:t>
            </a:r>
          </a:p>
          <a:p>
            <a:pPr algn="l" marL="0" indent="0">
              <a:lnSpc>
                <a:spcPct val="100000"/>
              </a:lnSpc>
              <a:buNone/>
            </a:pPr>
            <a:r>
              <a:rPr lang="de-DE" sz="1050" dirty="0" i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236,81 € brutto</a:t>
            </a:r>
          </a:p>
          <a:p>
            <a:pPr algn="l" marL="0" indent="0">
              <a:lnSpc>
                <a:spcPct val="105000"/>
              </a:lnSpc>
              <a:spcBef>
                <a:spcPts val="1000"/>
              </a:spcBef>
              <a:buNone/>
            </a:pPr>
            <a:r>
              <a:rPr lang="de-DE" sz="1100" dirty="0" b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Umfang: </a:t>
            </a:r>
            <a:r>
              <a:rPr lang="de-DE" sz="11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Agent · Web + Telefonie-Option</a:t>
            </a:r>
          </a:p>
          <a:p>
            <a:pPr algn="l"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de-DE" sz="1100" dirty="0" b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Inklusiv: </a:t>
            </a:r>
            <a:r>
              <a:rPr lang="de-DE" sz="11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1.500 Minuten/Monat inkl., danach 0,15 €/Min. netto</a:t>
            </a:r>
          </a:p>
          <a:p>
            <a:pPr algn="l"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de-DE" sz="1100" dirty="0" b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Ideal für: </a:t>
            </a:r>
            <a:r>
              <a:rPr lang="de-DE" sz="11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Handwerk </a:t>
            </a:r>
            <a:r>
              <a:rPr lang="de-DE" sz="1050" dirty="0" b="1">
                <a:solidFill>
                  <a:srgbClr val="7DD3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(trades)</a:t>
            </a:r>
            <a:r>
              <a:rPr lang="de-DE" sz="11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KFZ-Werkstatt </a:t>
            </a:r>
            <a:r>
              <a:rPr lang="de-DE" sz="1050" dirty="0" b="1">
                <a:solidFill>
                  <a:srgbClr val="7DD3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(auto_repair)</a:t>
            </a:r>
            <a:r>
              <a:rPr lang="de-DE" sz="11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Hausverwaltung </a:t>
            </a:r>
            <a:r>
              <a:rPr lang="de-DE" sz="1050" dirty="0" b="1">
                <a:solidFill>
                  <a:srgbClr val="7DD3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(property_management)</a:t>
            </a:r>
          </a:p>
        </p:txBody>
      </p:sp>
      <p:sp>
        <p:nvSpPr>
          <p:cNvPr id="22" name="Text 20"/>
          <p:cNvSpPr txBox="1"/>
          <p:nvPr/>
        </p:nvSpPr>
        <p:spPr>
          <a:xfrm>
            <a:off x="3474720" y="2743200"/>
            <a:ext cx="2176272" cy="292608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4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Starter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sz="2800" dirty="0" b="1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89,00 €</a:t>
            </a:r>
            <a:r>
              <a:rPr lang="de-DE" sz="1200" dirty="0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 / Monat</a:t>
            </a:r>
          </a:p>
          <a:p>
            <a:pPr algn="l" marL="0" indent="0">
              <a:lnSpc>
                <a:spcPct val="100000"/>
              </a:lnSpc>
              <a:buNone/>
            </a:pPr>
            <a:r>
              <a:rPr lang="de-DE" sz="1050" dirty="0" i="1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105,91 € brutto</a:t>
            </a:r>
          </a:p>
          <a:p>
            <a:pPr algn="l" marL="0" indent="0">
              <a:lnSpc>
                <a:spcPct val="105000"/>
              </a:lnSpc>
              <a:spcBef>
                <a:spcPts val="1000"/>
              </a:spcBef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Umfang: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Agent · Web-Assistent</a:t>
            </a:r>
          </a:p>
          <a:p>
            <a:pPr algn="l"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Inklusiv: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500 Minuten/Monat inkl., danach 0,18 €/Min. netto</a:t>
            </a:r>
          </a:p>
          <a:p>
            <a:pPr algn="l"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Ideal für: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Metzgerei </a:t>
            </a:r>
            <a:r>
              <a:rPr lang="de-DE" sz="10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(butcher)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Gastronomie &amp; Bäckerei </a:t>
            </a:r>
            <a:r>
              <a:rPr lang="de-DE" sz="10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(gastronomy)</a:t>
            </a:r>
          </a:p>
        </p:txBody>
      </p:sp>
      <p:sp>
        <p:nvSpPr>
          <p:cNvPr id="23" name="Text 21"/>
          <p:cNvSpPr txBox="1"/>
          <p:nvPr/>
        </p:nvSpPr>
        <p:spPr>
          <a:xfrm>
            <a:off x="9098280" y="2743200"/>
            <a:ext cx="2176272" cy="292608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4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Kanzlei / Praxis (Elevated)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sz="2800" dirty="0" b="1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349,00 €</a:t>
            </a:r>
            <a:r>
              <a:rPr lang="de-DE" sz="1200" dirty="0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 / Monat</a:t>
            </a:r>
          </a:p>
          <a:p>
            <a:pPr algn="l" marL="0" indent="0">
              <a:lnSpc>
                <a:spcPct val="100000"/>
              </a:lnSpc>
              <a:buNone/>
            </a:pPr>
            <a:r>
              <a:rPr lang="de-DE" sz="1050" dirty="0" i="1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415,31 € brutto</a:t>
            </a:r>
          </a:p>
          <a:p>
            <a:pPr algn="l" marL="0" indent="0">
              <a:lnSpc>
                <a:spcPct val="105000"/>
              </a:lnSpc>
              <a:spcBef>
                <a:spcPts val="1000"/>
              </a:spcBef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Umfang: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Agent · Web + Telefonie + Elevated Privacy-Review inkl.</a:t>
            </a:r>
          </a:p>
          <a:p>
            <a:pPr algn="l"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Inklusiv: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1.200 Minuten/Monat inkl., danach 0,18 €/Min. netto</a:t>
            </a:r>
          </a:p>
          <a:p>
            <a:pPr algn="l"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Ideal für: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Rechtsanwaltskanzlei </a:t>
            </a:r>
            <a:r>
              <a:rPr lang="de-DE" sz="10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(law_office)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Arztpraxis </a:t>
            </a:r>
            <a:r>
              <a:rPr lang="de-DE" sz="10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(medical_practice)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Steuerberatung </a:t>
            </a:r>
            <a:r>
              <a:rPr lang="de-DE" sz="10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(tax_advisory)</a:t>
            </a:r>
          </a:p>
        </p:txBody>
      </p:sp>
      <p:sp>
        <p:nvSpPr>
          <p:cNvPr id="28" name="Shape 26"/>
          <p:cNvSpPr/>
          <p:nvPr/>
        </p:nvSpPr>
        <p:spPr>
          <a:xfrm>
            <a:off x="685800" y="2514600"/>
            <a:ext cx="2377440" cy="3246120"/>
          </a:xfrm>
          <a:prstGeom prst="roundRect">
            <a:avLst>
              <a:gd name="adj" fmla="val 11893"/>
            </a:avLst>
          </a:prstGeom>
          <a:solidFill>
            <a:srgbClr val="0EA5E9">
              <a:alpha val="4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9966960" y="6369710"/>
            <a:ext cx="2066543" cy="30541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 w="6350">
            <a:solidFill>
              <a:srgbClr val="BFBFBF">
                <a:alpha val="50000"/>
              </a:srgbClr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10012680" y="6406286"/>
            <a:ext cx="1508760" cy="230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de-DE" sz="900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Vertical Voice Agent  /</a:t>
            </a:r>
          </a:p>
        </p:txBody>
      </p:sp>
      <p:sp>
        <p:nvSpPr>
          <p:cNvPr id="32" name="Text 30"/>
          <p:cNvSpPr txBox="1"/>
          <p:nvPr/>
        </p:nvSpPr>
        <p:spPr>
          <a:xfrm>
            <a:off x="11582705" y="6406286"/>
            <a:ext cx="424282" cy="230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900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3017520"/>
            <a:ext cx="3456432" cy="3172968"/>
          </a:xfrm>
          <a:prstGeom prst="roundRect">
            <a:avLst>
              <a:gd name="adj" fmla="val 9333"/>
            </a:avLst>
          </a:prstGeom>
          <a:solidFill>
            <a:srgbClr val="F1F5F9"/>
          </a:solidFill>
          <a:ln/>
        </p:spPr>
      </p:sp>
      <p:sp>
        <p:nvSpPr>
          <p:cNvPr id="3" name="Shape 1"/>
          <p:cNvSpPr/>
          <p:nvPr/>
        </p:nvSpPr>
        <p:spPr>
          <a:xfrm>
            <a:off x="4366259" y="3017520"/>
            <a:ext cx="3456432" cy="3172968"/>
          </a:xfrm>
          <a:prstGeom prst="roundRect">
            <a:avLst>
              <a:gd name="adj" fmla="val 12708"/>
            </a:avLst>
          </a:prstGeom>
          <a:solidFill>
            <a:srgbClr val="E0F2FE"/>
          </a:solidFill>
          <a:ln/>
        </p:spPr>
      </p:sp>
      <p:sp>
        <p:nvSpPr>
          <p:cNvPr id="4" name="Shape 2"/>
          <p:cNvSpPr/>
          <p:nvPr/>
        </p:nvSpPr>
        <p:spPr>
          <a:xfrm>
            <a:off x="8046719" y="3017520"/>
            <a:ext cx="3456432" cy="3172968"/>
          </a:xfrm>
          <a:prstGeom prst="roundRect">
            <a:avLst>
              <a:gd name="adj" fmla="val 12708"/>
            </a:avLst>
          </a:prstGeom>
          <a:solidFill>
            <a:srgbClr val="F1F5F9"/>
          </a:solidFill>
          <a:ln/>
        </p:spPr>
      </p:sp>
      <p:sp>
        <p:nvSpPr>
          <p:cNvPr id="6" name="Shape 4"/>
          <p:cNvSpPr/>
          <p:nvPr/>
        </p:nvSpPr>
        <p:spPr>
          <a:xfrm>
            <a:off x="811072" y="819302"/>
            <a:ext cx="188366" cy="0"/>
          </a:xfrm>
          <a:prstGeom prst="line">
            <a:avLst/>
          </a:prstGeom>
          <a:noFill/>
          <a:ln w="19050">
            <a:solidFill>
              <a:srgbClr val="0EA5E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7844" y="696772"/>
            <a:ext cx="2194560" cy="2459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Vertical Voice Agent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950976"/>
            <a:ext cx="10817352" cy="120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95000"/>
              </a:lnSpc>
              <a:buNone/>
            </a:pPr>
            <a:r>
              <a:rPr lang="de-DE" sz="40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3 Elevated-Branchenvorlagen</a:t>
            </a:r>
            <a:r>
              <a:rPr lang="de-DE" sz="4000" dirty="0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 für </a:t>
            </a:r>
            <a:r>
              <a:rPr lang="de-DE" sz="4000" dirty="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Berufsgeheimnisträger</a:t>
            </a:r>
          </a:p>
        </p:txBody>
      </p:sp>
      <p:sp>
        <p:nvSpPr>
          <p:cNvPr id="27" name="Intro"/>
          <p:cNvSpPr txBox="1"/>
          <p:nvPr/>
        </p:nvSpPr>
        <p:spPr>
          <a:xfrm>
            <a:off x="685800" y="2176272"/>
            <a:ext cx="1081735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de-DE" sz="14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Zwingend dokumentierte Datenschutzprüfung (</a:t>
            </a:r>
            <a:r>
              <a:rPr lang="de-DE" sz="13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privacy_review_documented: true</a:t>
            </a:r>
            <a:r>
              <a:rPr lang="de-DE" sz="14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 vor Aktivierung · </a:t>
            </a:r>
            <a:r>
              <a:rPr lang="de-DE" sz="14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Empfohlenes Paket: </a:t>
            </a:r>
            <a:r>
              <a:rPr lang="de-DE" sz="14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Kanzlei / Praxis (349 € netto/Monat)</a:t>
            </a:r>
          </a:p>
        </p:txBody>
      </p:sp>
      <p:sp>
        <p:nvSpPr>
          <p:cNvPr id="9" name="Text 7"/>
          <p:cNvSpPr txBox="1"/>
          <p:nvPr/>
        </p:nvSpPr>
        <p:spPr>
          <a:xfrm>
            <a:off x="960120" y="3273552"/>
            <a:ext cx="2907791" cy="73152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95000"/>
              </a:lnSpc>
              <a:buNone/>
            </a:pPr>
            <a:r>
              <a:rPr lang="de-DE" sz="16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Rechtsanwaltskanzlei</a:t>
            </a:r>
          </a:p>
          <a:p>
            <a:pPr algn="l"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law_office</a:t>
            </a:r>
          </a:p>
        </p:txBody>
      </p:sp>
      <p:sp>
        <p:nvSpPr>
          <p:cNvPr id="10" name="Text 8"/>
          <p:cNvSpPr txBox="1"/>
          <p:nvPr/>
        </p:nvSpPr>
        <p:spPr>
          <a:xfrm>
            <a:off x="960120" y="4114800"/>
            <a:ext cx="2907791" cy="1892808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8000"/>
              </a:lnSpc>
              <a:buNone/>
            </a:pPr>
            <a:r>
              <a:rPr lang="de-DE" sz="115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Tools: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lookup_kb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create_ticket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schedule_appointment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handoff_human</a:t>
            </a:r>
          </a:p>
          <a:p>
            <a:pPr algn="l" marL="0" indent="0">
              <a:lnSpc>
                <a:spcPct val="108000"/>
              </a:lnSpc>
              <a:spcBef>
                <a:spcPts val="800"/>
              </a:spcBef>
              <a:buNone/>
            </a:pPr>
            <a:r>
              <a:rPr lang="de-DE" sz="115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Handoff-Trigger: 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Fristsache, Kündigung, Eilrechtsschutz, Durchsuchung, Haftsache</a:t>
            </a:r>
          </a:p>
          <a:p>
            <a:pPr algn="l" marL="0" indent="0">
              <a:lnSpc>
                <a:spcPct val="108000"/>
              </a:lnSpc>
              <a:spcBef>
                <a:spcPts val="800"/>
              </a:spcBef>
              <a:buNone/>
            </a:pPr>
            <a:r>
              <a:rPr lang="de-DE" sz="1150" dirty="0" b="1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Strikte Sperre: 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Keine Rechtsberatung, keine Mandatsannahme, keine Fristprüfung</a:t>
            </a:r>
          </a:p>
        </p:txBody>
      </p:sp>
      <p:sp>
        <p:nvSpPr>
          <p:cNvPr id="14" name="Text 12"/>
          <p:cNvSpPr txBox="1"/>
          <p:nvPr/>
        </p:nvSpPr>
        <p:spPr>
          <a:xfrm>
            <a:off x="4640579" y="3273552"/>
            <a:ext cx="2907791" cy="73152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95000"/>
              </a:lnSpc>
              <a:buNone/>
            </a:pPr>
            <a:r>
              <a:rPr lang="de-DE" sz="16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Arzt- &amp; Zahnarztpraxis</a:t>
            </a:r>
          </a:p>
          <a:p>
            <a:pPr algn="l"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medical_practice · § 203 StGB</a:t>
            </a:r>
          </a:p>
        </p:txBody>
      </p:sp>
      <p:sp>
        <p:nvSpPr>
          <p:cNvPr id="15" name="Text 13"/>
          <p:cNvSpPr txBox="1"/>
          <p:nvPr/>
        </p:nvSpPr>
        <p:spPr>
          <a:xfrm>
            <a:off x="4640579" y="4114800"/>
            <a:ext cx="2907791" cy="1892808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8000"/>
              </a:lnSpc>
              <a:buNone/>
            </a:pPr>
            <a:r>
              <a:rPr lang="de-DE" sz="115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Tools: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lookup_kb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create_ticket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schedule_appointment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handoff_human</a:t>
            </a:r>
          </a:p>
          <a:p>
            <a:pPr algn="l" marL="0" indent="0">
              <a:lnSpc>
                <a:spcPct val="108000"/>
              </a:lnSpc>
              <a:spcBef>
                <a:spcPts val="800"/>
              </a:spcBef>
              <a:buNone/>
            </a:pPr>
            <a:r>
              <a:rPr lang="de-DE" sz="115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Handoff-Trigger: 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Atemnot, Brustschmerz, starke Blutung (Notruf 112 / Praxisteam), Befundfragen</a:t>
            </a:r>
          </a:p>
          <a:p>
            <a:pPr algn="l" marL="0" indent="0">
              <a:lnSpc>
                <a:spcPct val="108000"/>
              </a:lnSpc>
              <a:spcBef>
                <a:spcPts val="800"/>
              </a:spcBef>
              <a:buNone/>
            </a:pPr>
            <a:r>
              <a:rPr lang="de-DE" sz="1150" dirty="0" b="1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Strikte Sperre: 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Keine Diagnose, keine Rezept-/AU-Zusage ohne Arztprüfung, keine Befundherausgabe</a:t>
            </a:r>
          </a:p>
        </p:txBody>
      </p:sp>
      <p:sp>
        <p:nvSpPr>
          <p:cNvPr id="19" name="Text 17"/>
          <p:cNvSpPr txBox="1"/>
          <p:nvPr/>
        </p:nvSpPr>
        <p:spPr>
          <a:xfrm>
            <a:off x="8321040" y="3273552"/>
            <a:ext cx="2907791" cy="73152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95000"/>
              </a:lnSpc>
              <a:buNone/>
            </a:pPr>
            <a:r>
              <a:rPr lang="de-DE" sz="16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Steuerberatung &amp; Wirtschaftsprüfung</a:t>
            </a:r>
          </a:p>
          <a:p>
            <a:pPr algn="l"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tax_advisory</a:t>
            </a:r>
          </a:p>
        </p:txBody>
      </p:sp>
      <p:sp>
        <p:nvSpPr>
          <p:cNvPr id="20" name="Text 18"/>
          <p:cNvSpPr txBox="1"/>
          <p:nvPr/>
        </p:nvSpPr>
        <p:spPr>
          <a:xfrm>
            <a:off x="8321040" y="4114800"/>
            <a:ext cx="2907791" cy="1892808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8000"/>
              </a:lnSpc>
              <a:buNone/>
            </a:pPr>
            <a:r>
              <a:rPr lang="de-DE" sz="115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Tools: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lookup_kb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create_ticket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schedule_appointment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handoff_human</a:t>
            </a:r>
          </a:p>
          <a:p>
            <a:pPr algn="l" marL="0" indent="0">
              <a:lnSpc>
                <a:spcPct val="108000"/>
              </a:lnSpc>
              <a:spcBef>
                <a:spcPts val="800"/>
              </a:spcBef>
              <a:buNone/>
            </a:pPr>
            <a:r>
              <a:rPr lang="de-DE" sz="115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Handoff-Trigger: 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Ablaufende Finanzamt-/Einspruchsfrist, Betriebsprüfung, Kontopfändung</a:t>
            </a:r>
          </a:p>
          <a:p>
            <a:pPr algn="l" marL="0" indent="0">
              <a:lnSpc>
                <a:spcPct val="108000"/>
              </a:lnSpc>
              <a:spcBef>
                <a:spcPts val="800"/>
              </a:spcBef>
              <a:buNone/>
            </a:pPr>
            <a:r>
              <a:rPr lang="de-DE" sz="1150" dirty="0" b="1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Strikte Sperre: </a:t>
            </a: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Keine verbindliche Steuerberatung, keine Zusage einer Fristverlängerung</a:t>
            </a:r>
          </a:p>
        </p:txBody>
      </p:sp>
      <p:sp>
        <p:nvSpPr>
          <p:cNvPr id="24" name="Shape 22"/>
          <p:cNvSpPr/>
          <p:nvPr/>
        </p:nvSpPr>
        <p:spPr>
          <a:xfrm>
            <a:off x="9966960" y="6369710"/>
            <a:ext cx="2066543" cy="30541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 w="6350">
            <a:solidFill>
              <a:srgbClr val="BFBFBF">
                <a:alpha val="50000"/>
              </a:srgbClr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10012680" y="6406286"/>
            <a:ext cx="1508760" cy="230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de-DE" sz="900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Vertical Voice Agent  /</a:t>
            </a:r>
          </a:p>
        </p:txBody>
      </p:sp>
      <p:sp>
        <p:nvSpPr>
          <p:cNvPr id="26" name="Text 24"/>
          <p:cNvSpPr txBox="1"/>
          <p:nvPr/>
        </p:nvSpPr>
        <p:spPr>
          <a:xfrm>
            <a:off x="11582705" y="6406286"/>
            <a:ext cx="424282" cy="230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900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1073" y="819302"/>
            <a:ext cx="188366" cy="0"/>
          </a:xfrm>
          <a:prstGeom prst="line">
            <a:avLst/>
          </a:prstGeom>
          <a:noFill/>
          <a:ln w="19050">
            <a:solidFill>
              <a:srgbClr val="0EA5E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37844" y="696773"/>
            <a:ext cx="2194560" cy="2459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Vertical Voice Agent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950976"/>
            <a:ext cx="1081735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95000"/>
              </a:lnSpc>
              <a:buNone/>
            </a:pPr>
            <a:r>
              <a:rPr lang="de-DE" sz="40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Warum klassische Telefonbots scheitern</a:t>
            </a:r>
            <a:r>
              <a:rPr lang="de-DE" sz="4000" dirty="0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 – und wie </a:t>
            </a:r>
            <a:r>
              <a:rPr lang="de-DE" sz="4000" dirty="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Fail-Closed schützt</a:t>
            </a:r>
          </a:p>
        </p:txBody>
      </p:sp>
      <p:sp>
        <p:nvSpPr>
          <p:cNvPr id="6" name="Shape 4"/>
          <p:cNvSpPr/>
          <p:nvPr/>
        </p:nvSpPr>
        <p:spPr>
          <a:xfrm>
            <a:off x="3070555" y="2424074"/>
            <a:ext cx="608076" cy="299923"/>
          </a:xfrm>
          <a:prstGeom prst="round2SameRect">
            <a:avLst/>
          </a:prstGeom>
          <a:solidFill>
            <a:srgbClr val="10B98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070555" y="2455164"/>
            <a:ext cx="608076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01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85800" y="2724912"/>
            <a:ext cx="3383280" cy="3474720"/>
          </a:xfrm>
          <a:prstGeom prst="roundRect">
            <a:avLst>
              <a:gd name="adj" fmla="val 12620"/>
            </a:avLst>
          </a:prstGeom>
          <a:solidFill>
            <a:srgbClr val="F1F5F9"/>
          </a:solidFill>
          <a:ln/>
        </p:spPr>
      </p:sp>
      <p:sp>
        <p:nvSpPr>
          <p:cNvPr id="9" name="Shape 7"/>
          <p:cNvSpPr/>
          <p:nvPr/>
        </p:nvSpPr>
        <p:spPr>
          <a:xfrm>
            <a:off x="1078091" y="2972713"/>
            <a:ext cx="448056" cy="448056"/>
          </a:xfrm>
          <a:prstGeom prst="roundRect">
            <a:avLst>
              <a:gd name="adj" fmla="val 35953"/>
            </a:avLst>
          </a:prstGeom>
          <a:ln w="3175">
            <a:solidFill>
              <a:srgbClr val="0EA5E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2828400">
            <a:off x="1078091" y="2939782"/>
            <a:ext cx="448056" cy="513875"/>
          </a:xfrm>
          <a:prstGeom prst="roundRect">
            <a:avLst>
              <a:gd name="adj" fmla="val 50000"/>
            </a:avLst>
          </a:prstGeom>
          <a:ln w="3175">
            <a:solidFill>
              <a:srgbClr val="0EA5E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225950" y="3120573"/>
            <a:ext cx="152339" cy="152339"/>
          </a:xfrm>
          <a:prstGeom prst="roundRect">
            <a:avLst>
              <a:gd name="adj" fmla="val 20000"/>
            </a:avLst>
          </a:prstGeom>
          <a:solidFill>
            <a:srgbClr val="0F1E3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600200" y="2944368"/>
            <a:ext cx="22402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0" indent="0">
              <a:lnSpc>
                <a:spcPct val="95000"/>
              </a:lnSpc>
              <a:buNone/>
            </a:pPr>
            <a:r>
              <a:rPr lang="de-DE" sz="16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Das Risiko klassischer Voice-Bots</a:t>
            </a:r>
          </a:p>
        </p:txBody>
      </p:sp>
      <p:sp>
        <p:nvSpPr>
          <p:cNvPr id="16" name="Text 14"/>
          <p:cNvSpPr txBox="1"/>
          <p:nvPr/>
        </p:nvSpPr>
        <p:spPr>
          <a:xfrm>
            <a:off x="1014983" y="3712464"/>
            <a:ext cx="2788920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82880" indent="-182880">
              <a:lnSpc>
                <a:spcPct val="105000"/>
              </a:lnSpc>
              <a:buClr>
                <a:srgbClr val="EF4444"/>
              </a:buClr>
              <a:buFont typeface="Arial"/>
              <a:buChar char="•"/>
            </a:pP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Unkontrollierte Zusagen zu Preisen, Fristen, Diagnosen oder Allergenen</a:t>
            </a:r>
          </a:p>
          <a:p>
            <a:pPr algn="l" marL="182880" indent="-182880">
              <a:lnSpc>
                <a:spcPct val="105000"/>
              </a:lnSpc>
              <a:spcBef>
                <a:spcPts val="700"/>
              </a:spcBef>
              <a:buClr>
                <a:srgbClr val="EF4444"/>
              </a:buClr>
              <a:buFont typeface="Arial"/>
              <a:buChar char="•"/>
            </a:pP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Fehlende KI-Offenlegung oder heimliches Gesprächs-Recording ohne Aufbewahrungsfrist</a:t>
            </a:r>
          </a:p>
          <a:p>
            <a:pPr algn="l" marL="182880" indent="-182880">
              <a:lnSpc>
                <a:spcPct val="105000"/>
              </a:lnSpc>
              <a:spcBef>
                <a:spcPts val="700"/>
              </a:spcBef>
              <a:buClr>
                <a:srgbClr val="EF4444"/>
              </a:buClr>
              <a:buFont typeface="Arial"/>
              <a:buChar char="•"/>
            </a:pP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Keine saubere Trennung zwischen Standard-Betrieben und Berufsgeheimnisträgern (§ 203 StGB)</a:t>
            </a:r>
          </a:p>
        </p:txBody>
      </p:sp>
      <p:sp>
        <p:nvSpPr>
          <p:cNvPr id="21" name="Shape 19"/>
          <p:cNvSpPr/>
          <p:nvPr/>
        </p:nvSpPr>
        <p:spPr>
          <a:xfrm>
            <a:off x="7505395" y="2424074"/>
            <a:ext cx="608076" cy="299923"/>
          </a:xfrm>
          <a:prstGeom prst="round2SameRect">
            <a:avLst/>
          </a:prstGeom>
          <a:solidFill>
            <a:srgbClr val="10B98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505395" y="2455164"/>
            <a:ext cx="608076" cy="237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02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297680" y="2724912"/>
            <a:ext cx="4206240" cy="3474720"/>
          </a:xfrm>
          <a:prstGeom prst="roundRect">
            <a:avLst>
              <a:gd name="adj" fmla="val 12620"/>
            </a:avLst>
          </a:prstGeom>
          <a:solidFill>
            <a:srgbClr val="F1F5F9"/>
          </a:solidFill>
          <a:ln/>
        </p:spPr>
      </p:sp>
      <p:sp>
        <p:nvSpPr>
          <p:cNvPr id="24" name="Shape 22"/>
          <p:cNvSpPr/>
          <p:nvPr/>
        </p:nvSpPr>
        <p:spPr>
          <a:xfrm>
            <a:off x="4689971" y="2972713"/>
            <a:ext cx="448056" cy="448056"/>
          </a:xfrm>
          <a:prstGeom prst="roundRect">
            <a:avLst>
              <a:gd name="adj" fmla="val 35953"/>
            </a:avLst>
          </a:prstGeom>
          <a:ln w="3175">
            <a:solidFill>
              <a:srgbClr val="0EA5E9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rot="2828400">
            <a:off x="4689971" y="2939782"/>
            <a:ext cx="448056" cy="513875"/>
          </a:xfrm>
          <a:prstGeom prst="roundRect">
            <a:avLst>
              <a:gd name="adj" fmla="val 50000"/>
            </a:avLst>
          </a:prstGeom>
          <a:ln w="3175">
            <a:solidFill>
              <a:srgbClr val="0EA5E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837830" y="3120573"/>
            <a:ext cx="152339" cy="152339"/>
          </a:xfrm>
          <a:prstGeom prst="roundRect">
            <a:avLst>
              <a:gd name="adj" fmla="val 20000"/>
            </a:avLst>
          </a:prstGeom>
          <a:solidFill>
            <a:srgbClr val="0F1E3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5212080" y="2944368"/>
            <a:ext cx="3063239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0" indent="0">
              <a:lnSpc>
                <a:spcPct val="95000"/>
              </a:lnSpc>
              <a:buNone/>
            </a:pPr>
            <a:r>
              <a:rPr lang="de-DE" sz="16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Unser Fail-Closed-Gatekeeper</a:t>
            </a:r>
          </a:p>
        </p:txBody>
      </p:sp>
      <p:sp>
        <p:nvSpPr>
          <p:cNvPr id="31" name="Text 29"/>
          <p:cNvSpPr txBox="1"/>
          <p:nvPr/>
        </p:nvSpPr>
        <p:spPr>
          <a:xfrm>
            <a:off x="4626864" y="3712464"/>
            <a:ext cx="3611879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182880" indent="-182880">
              <a:lnSpc>
                <a:spcPct val="105000"/>
              </a:lnSpc>
              <a:buClr>
                <a:srgbClr val="10B981"/>
              </a:buClr>
              <a:buFont typeface="Arial"/>
              <a:buChar char="•"/>
            </a:pPr>
            <a:r>
              <a:rPr lang="de-DE" sz="12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Pflicht-Offenlegung (</a:t>
            </a:r>
            <a:r>
              <a:rPr lang="de-DE" sz="11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ai_disclosure_enabled: true</a:t>
            </a:r>
            <a:r>
              <a:rPr lang="de-DE" sz="12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jeder Begrüßung</a:t>
            </a:r>
          </a:p>
          <a:p>
            <a:pPr algn="l" marL="182880" indent="-182880">
              <a:lnSpc>
                <a:spcPct val="105000"/>
              </a:lnSpc>
              <a:spcBef>
                <a:spcPts val="600"/>
              </a:spcBef>
              <a:buClr>
                <a:srgbClr val="10B981"/>
              </a:buClr>
              <a:buFont typeface="Arial"/>
              <a:buChar char="•"/>
            </a:pPr>
            <a:r>
              <a:rPr lang="de-DE" sz="12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Strikte Tool-Sperre (</a:t>
            </a:r>
            <a:r>
              <a:rPr lang="de-DE" sz="11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enabled_tools: []</a:t>
            </a:r>
            <a:r>
              <a:rPr lang="de-DE" sz="12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bei jedem Validierungsfehler (Status fällt sofort auf </a:t>
            </a:r>
            <a:r>
              <a:rPr lang="de-DE" sz="11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paused</a:t>
            </a: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r>
              <a:rPr lang="de-DE" sz="11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draft</a:t>
            </a: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</a:p>
          <a:p>
            <a:pPr algn="l" marL="182880" indent="-182880">
              <a:lnSpc>
                <a:spcPct val="105000"/>
              </a:lnSpc>
              <a:spcBef>
                <a:spcPts val="600"/>
              </a:spcBef>
              <a:buClr>
                <a:srgbClr val="10B981"/>
              </a:buClr>
              <a:buFont typeface="Arial"/>
              <a:buChar char="•"/>
            </a:pPr>
            <a:r>
              <a:rPr lang="de-DE" sz="12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Kein Recording ohne Freigabe &amp; Retention</a:t>
            </a: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</a:t>
            </a:r>
            <a:r>
              <a:rPr lang="de-DE" sz="11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recording_approved: true</a:t>
            </a: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+ </a:t>
            </a:r>
            <a:r>
              <a:rPr lang="de-DE" sz="11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retention_days &gt; 0</a:t>
            </a: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</a:p>
          <a:p>
            <a:pPr algn="l" marL="182880" indent="-182880">
              <a:lnSpc>
                <a:spcPct val="105000"/>
              </a:lnSpc>
              <a:spcBef>
                <a:spcPts val="600"/>
              </a:spcBef>
              <a:buClr>
                <a:srgbClr val="10B981"/>
              </a:buClr>
              <a:buFont typeface="Arial"/>
              <a:buChar char="•"/>
            </a:pPr>
            <a:r>
              <a:rPr lang="de-DE" sz="12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Privacy-Review-Pflicht</a:t>
            </a: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vor Aktivierung aller </a:t>
            </a:r>
            <a:r>
              <a:rPr lang="de-DE" sz="115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elevated</a:t>
            </a:r>
            <a:r>
              <a:rPr lang="de-DE" sz="12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-Branchen</a:t>
            </a:r>
          </a:p>
        </p:txBody>
      </p:sp>
      <p:sp>
        <p:nvSpPr>
          <p:cNvPr id="36" name="Shape 34"/>
          <p:cNvSpPr/>
          <p:nvPr/>
        </p:nvSpPr>
        <p:spPr>
          <a:xfrm>
            <a:off x="8732520" y="2724912"/>
            <a:ext cx="2770632" cy="3474720"/>
          </a:xfrm>
          <a:prstGeom prst="roundRect">
            <a:avLst>
              <a:gd name="adj" fmla="val 12583"/>
            </a:avLst>
          </a:prstGeom>
          <a:solidFill>
            <a:srgbClr val="0F1E36">
              </a:srgbClr>
          </a:solidFill>
          <a:ln/>
        </p:spPr>
      </p:sp>
      <p:sp>
        <p:nvSpPr>
          <p:cNvPr id="40" name="Panel Text"/>
          <p:cNvSpPr txBox="1"/>
          <p:nvPr/>
        </p:nvSpPr>
        <p:spPr>
          <a:xfrm>
            <a:off x="8961120" y="2999232"/>
            <a:ext cx="23317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100" dirty="0" b="1" spc="150">
                <a:solidFill>
                  <a:srgbClr val="34D39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NOTFALL-HANDOFF</a:t>
            </a:r>
          </a:p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de-DE" sz="1700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Sofortiger Handoff an Menschen (</a:t>
            </a:r>
            <a:r>
              <a:rPr lang="de-DE" sz="1700" dirty="0" b="1">
                <a:solidFill>
                  <a:srgbClr val="7DD3FC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handoff_human</a:t>
            </a:r>
            <a:r>
              <a:rPr lang="de-DE" sz="1700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) bei jedem definierten Notfall-, Frist- oder Beschwerde-Trigger.</a:t>
            </a:r>
          </a:p>
        </p:txBody>
      </p:sp>
      <p:sp>
        <p:nvSpPr>
          <p:cNvPr id="37" name="Shape 35"/>
          <p:cNvSpPr/>
          <p:nvPr/>
        </p:nvSpPr>
        <p:spPr>
          <a:xfrm>
            <a:off x="9966960" y="6369710"/>
            <a:ext cx="2066543" cy="30541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 w="6350">
            <a:solidFill>
              <a:srgbClr val="BFBFBF">
                <a:alpha val="50000"/>
              </a:srgbClr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10012680" y="6406286"/>
            <a:ext cx="1508760" cy="230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de-DE" sz="900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Vertical Voice Agent  /</a:t>
            </a:r>
          </a:p>
        </p:txBody>
      </p:sp>
      <p:sp>
        <p:nvSpPr>
          <p:cNvPr id="39" name="Text 37"/>
          <p:cNvSpPr txBox="1"/>
          <p:nvPr/>
        </p:nvSpPr>
        <p:spPr>
          <a:xfrm>
            <a:off x="11582705" y="6406286"/>
            <a:ext cx="424282" cy="230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900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1072" y="819302"/>
            <a:ext cx="188366" cy="0"/>
          </a:xfrm>
          <a:prstGeom prst="line">
            <a:avLst/>
          </a:prstGeom>
          <a:noFill/>
          <a:ln w="19050">
            <a:solidFill>
              <a:srgbClr val="0EA5E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37844" y="696772"/>
            <a:ext cx="2194560" cy="2459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Vertical Voice Agent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950976"/>
            <a:ext cx="50292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95000"/>
              </a:lnSpc>
              <a:buNone/>
            </a:pPr>
            <a:r>
              <a:rPr lang="de-DE" sz="32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5 Standard-Branchenvorlagen</a:t>
            </a:r>
            <a:r>
              <a:rPr lang="de-DE" sz="3200" dirty="0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 für Handwerk, Handel &amp; </a:t>
            </a:r>
            <a:r>
              <a:rPr lang="de-DE" sz="3200" dirty="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Service</a:t>
            </a:r>
          </a:p>
        </p:txBody>
      </p:sp>
      <p:sp>
        <p:nvSpPr>
          <p:cNvPr id="6" name="Shape 4"/>
          <p:cNvSpPr/>
          <p:nvPr/>
        </p:nvSpPr>
        <p:spPr>
          <a:xfrm>
            <a:off x="5852160" y="1687068"/>
            <a:ext cx="5650992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852160" y="2816352"/>
            <a:ext cx="5650992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852160" y="3945636"/>
            <a:ext cx="5650992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32" name="Shape 6b"/>
          <p:cNvSpPr/>
          <p:nvPr/>
        </p:nvSpPr>
        <p:spPr>
          <a:xfrm>
            <a:off x="5852160" y="5074920"/>
            <a:ext cx="5650992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0" y="640080"/>
            <a:ext cx="5650992" cy="946404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400" dirty="0" b="1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01  </a:t>
            </a:r>
            <a:r>
              <a:rPr lang="de-DE" sz="14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Handwerk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(trades)</a:t>
            </a:r>
          </a:p>
          <a:p>
            <a:pPr algn="l" marL="0" indent="0">
              <a:lnSpc>
                <a:spcPct val="102000"/>
              </a:lnSpc>
              <a:spcBef>
                <a:spcPts val="300"/>
              </a:spcBef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Tools: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lookup_kb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create_ticket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schedule_appointment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handoff_human</a:t>
            </a:r>
          </a:p>
          <a:p>
            <a:pPr algn="l" marL="0" indent="0">
              <a:lnSpc>
                <a:spcPct val="102000"/>
              </a:lnSpc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Gasgeruch, Rohrbruch, Stromausfall, Reklamation</a:t>
            </a:r>
          </a:p>
          <a:p>
            <a:pPr algn="l" marL="0" indent="0">
              <a:lnSpc>
                <a:spcPct val="102000"/>
              </a:lnSpc>
              <a:buNone/>
            </a:pPr>
            <a:r>
              <a:rPr lang="de-DE" sz="1100" dirty="0" b="1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Verboten: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Festpreis ohne Vor-Ort-Prüfung</a:t>
            </a:r>
          </a:p>
        </p:txBody>
      </p:sp>
      <p:sp>
        <p:nvSpPr>
          <p:cNvPr id="13" name="Text 11"/>
          <p:cNvSpPr txBox="1"/>
          <p:nvPr/>
        </p:nvSpPr>
        <p:spPr>
          <a:xfrm>
            <a:off x="5852160" y="1769364"/>
            <a:ext cx="5650992" cy="946404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400" dirty="0" b="1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02  </a:t>
            </a:r>
            <a:r>
              <a:rPr lang="de-DE" sz="14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Metzgerei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(butcher)</a:t>
            </a:r>
          </a:p>
          <a:p>
            <a:pPr algn="l" marL="0" indent="0">
              <a:lnSpc>
                <a:spcPct val="102000"/>
              </a:lnSpc>
              <a:spcBef>
                <a:spcPts val="300"/>
              </a:spcBef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Tools: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lookup_kb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create_ticket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handoff_human</a:t>
            </a:r>
            <a:r>
              <a:rPr lang="de-DE" sz="1100" dirty="0" i="1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(kein 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schedule_appointment</a:t>
            </a:r>
            <a:r>
              <a:rPr lang="de-DE" sz="1100" dirty="0" i="1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</a:p>
          <a:p>
            <a:pPr algn="l" marL="0" indent="0">
              <a:lnSpc>
                <a:spcPct val="102000"/>
              </a:lnSpc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Schwere Allergie, Catering, Reklamation</a:t>
            </a:r>
          </a:p>
          <a:p>
            <a:pPr algn="l" marL="0" indent="0">
              <a:lnSpc>
                <a:spcPct val="102000"/>
              </a:lnSpc>
              <a:buNone/>
            </a:pPr>
            <a:r>
              <a:rPr lang="de-DE" sz="1100" dirty="0" b="1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Verboten: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Allergie-/Spurenfreiheitsgarantie</a:t>
            </a:r>
          </a:p>
        </p:txBody>
      </p:sp>
      <p:sp>
        <p:nvSpPr>
          <p:cNvPr id="17" name="Text 15"/>
          <p:cNvSpPr txBox="1"/>
          <p:nvPr/>
        </p:nvSpPr>
        <p:spPr>
          <a:xfrm>
            <a:off x="5852160" y="2898648"/>
            <a:ext cx="5650992" cy="946404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400" dirty="0" b="1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03  </a:t>
            </a:r>
            <a:r>
              <a:rPr lang="de-DE" sz="14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KFZ-Werkstatt &amp; Autohaus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(auto_repair)</a:t>
            </a:r>
          </a:p>
          <a:p>
            <a:pPr algn="l" marL="0" indent="0">
              <a:lnSpc>
                <a:spcPct val="102000"/>
              </a:lnSpc>
              <a:spcBef>
                <a:spcPts val="300"/>
              </a:spcBef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Tools: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Alle 4 Standard-Tools</a:t>
            </a:r>
          </a:p>
          <a:p>
            <a:pPr algn="l" marL="0" indent="0">
              <a:lnSpc>
                <a:spcPct val="102000"/>
              </a:lnSpc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Unfall, Panne, Bremsausfall, rote Warnleuchte</a:t>
            </a:r>
          </a:p>
          <a:p>
            <a:pPr algn="l" marL="0" indent="0">
              <a:lnSpc>
                <a:spcPct val="102000"/>
              </a:lnSpc>
              <a:buNone/>
            </a:pPr>
            <a:r>
              <a:rPr lang="de-DE" sz="1100" dirty="0" b="1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Verboten: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Kostenvoranschlag ohne Diagnose, Weiterfahr-Freigabe bei Bremsdefekt</a:t>
            </a:r>
          </a:p>
        </p:txBody>
      </p:sp>
      <p:sp>
        <p:nvSpPr>
          <p:cNvPr id="21" name="Text 19"/>
          <p:cNvSpPr txBox="1"/>
          <p:nvPr/>
        </p:nvSpPr>
        <p:spPr>
          <a:xfrm>
            <a:off x="5852160" y="4027932"/>
            <a:ext cx="5650992" cy="946404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400" dirty="0" b="1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04  </a:t>
            </a:r>
            <a:r>
              <a:rPr lang="de-DE" sz="14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Gastronomie &amp; Bäckerei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(gastronomy)</a:t>
            </a:r>
          </a:p>
          <a:p>
            <a:pPr algn="l" marL="0" indent="0">
              <a:lnSpc>
                <a:spcPct val="102000"/>
              </a:lnSpc>
              <a:spcBef>
                <a:spcPts val="300"/>
              </a:spcBef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Tools: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Alle 4 Standard-Tools</a:t>
            </a:r>
          </a:p>
          <a:p>
            <a:pPr algn="l" marL="0" indent="0">
              <a:lnSpc>
                <a:spcPct val="102000"/>
              </a:lnSpc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Schwere Allergie/Zöliakie, Bankett ab 15 Pers.</a:t>
            </a:r>
          </a:p>
          <a:p>
            <a:pPr algn="l" marL="0" indent="0">
              <a:lnSpc>
                <a:spcPct val="102000"/>
              </a:lnSpc>
              <a:buNone/>
            </a:pPr>
            <a:r>
              <a:rPr lang="de-DE" sz="1100" dirty="0" b="1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Verboten: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100 % Spurenfreiheitsgarantie, unbestätigte Exklusivbuchung</a:t>
            </a:r>
          </a:p>
        </p:txBody>
      </p:sp>
      <p:sp>
        <p:nvSpPr>
          <p:cNvPr id="31" name="Text 19b"/>
          <p:cNvSpPr txBox="1"/>
          <p:nvPr/>
        </p:nvSpPr>
        <p:spPr>
          <a:xfrm>
            <a:off x="5852160" y="5157216"/>
            <a:ext cx="5650992" cy="946404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400" dirty="0" b="1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05  </a:t>
            </a:r>
            <a:r>
              <a:rPr lang="de-DE" sz="14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Hausverwaltung &amp; Immobilien</a:t>
            </a:r>
            <a:r>
              <a:rPr lang="de-DE" sz="11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(property_management)</a:t>
            </a:r>
          </a:p>
          <a:p>
            <a:pPr algn="l" marL="0" indent="0">
              <a:lnSpc>
                <a:spcPct val="102000"/>
              </a:lnSpc>
              <a:spcBef>
                <a:spcPts val="300"/>
              </a:spcBef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Tools: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Alle 4 Standard-Tools</a:t>
            </a:r>
          </a:p>
          <a:p>
            <a:pPr algn="l" marL="0" indent="0">
              <a:lnSpc>
                <a:spcPct val="102000"/>
              </a:lnSpc>
              <a:buNone/>
            </a:pPr>
            <a:r>
              <a:rPr lang="de-DE" sz="11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Rohrbruch, Heizungsausfall im Winter, Aufzugseinschluss</a:t>
            </a:r>
          </a:p>
          <a:p>
            <a:pPr algn="l" marL="0" indent="0">
              <a:lnSpc>
                <a:spcPct val="102000"/>
              </a:lnSpc>
              <a:buNone/>
            </a:pPr>
            <a:r>
              <a:rPr lang="de-DE" sz="1100" dirty="0" b="1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Verboten: </a:t>
            </a:r>
            <a:r>
              <a:rPr lang="de-DE" sz="110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Zusage von Mietminderung oder Kostenübernahme</a:t>
            </a:r>
          </a:p>
        </p:txBody>
      </p:sp>
      <p:sp>
        <p:nvSpPr>
          <p:cNvPr id="26" name="Shape 24"/>
          <p:cNvSpPr/>
          <p:nvPr/>
        </p:nvSpPr>
        <p:spPr>
          <a:xfrm>
            <a:off x="685800" y="3063240"/>
            <a:ext cx="4800600" cy="3108960"/>
          </a:xfrm>
          <a:prstGeom prst="roundRect">
            <a:avLst>
              <a:gd name="adj" fmla="val 11190"/>
            </a:avLst>
          </a:prstGeom>
          <a:solidFill>
            <a:srgbClr val="0EA5E9">
              <a:alpha val="4000"/>
            </a:srgbClr>
          </a:solidFill>
          <a:ln/>
        </p:spPr>
      </p:sp>
      <p:sp>
        <p:nvSpPr>
          <p:cNvPr id="30" name="Box Text"/>
          <p:cNvSpPr txBox="1"/>
          <p:nvPr/>
        </p:nvSpPr>
        <p:spPr>
          <a:xfrm>
            <a:off x="960120" y="3310128"/>
            <a:ext cx="429768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100" dirty="0" b="1" spc="15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GEMEINSAME BASIS</a:t>
            </a:r>
          </a:p>
          <a:p>
            <a:pPr algn="l" marL="0" indent="0">
              <a:lnSpc>
                <a:spcPct val="112000"/>
              </a:lnSpc>
              <a:spcBef>
                <a:spcPts val="1600"/>
              </a:spcBef>
              <a:buNone/>
            </a:pPr>
            <a:r>
              <a:rPr lang="de-DE" sz="135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Standard-Tools: </a:t>
            </a:r>
            <a:r>
              <a:rPr lang="de-DE" sz="13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lookup_kb</a:t>
            </a:r>
            <a:r>
              <a:rPr lang="de-DE" sz="13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3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create_ticket</a:t>
            </a:r>
            <a:r>
              <a:rPr lang="de-DE" sz="13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3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schedule_appointment</a:t>
            </a:r>
            <a:r>
              <a:rPr lang="de-DE" sz="1350" dirty="0" i="1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(außer Metzgerei)</a:t>
            </a:r>
            <a:r>
              <a:rPr lang="de-DE" sz="13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de-DE" sz="1300" dirty="0" b="1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handoff_human</a:t>
            </a:r>
          </a:p>
          <a:p>
            <a:pPr algn="l" marL="0" indent="0">
              <a:lnSpc>
                <a:spcPct val="112000"/>
              </a:lnSpc>
              <a:spcBef>
                <a:spcPts val="1600"/>
              </a:spcBef>
              <a:buNone/>
            </a:pPr>
            <a:r>
              <a:rPr lang="de-DE" sz="135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Empfohlene Pakete: </a:t>
            </a:r>
            <a:r>
              <a:rPr lang="de-DE" sz="13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Starter (89 € netto) oder Professional (199 € netto)</a:t>
            </a:r>
          </a:p>
          <a:p>
            <a:pPr algn="l" marL="0" indent="0">
              <a:lnSpc>
                <a:spcPct val="112000"/>
              </a:lnSpc>
              <a:spcBef>
                <a:spcPts val="1600"/>
              </a:spcBef>
              <a:buNone/>
            </a:pPr>
            <a:r>
              <a:rPr lang="de-DE" sz="135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Prinzip: </a:t>
            </a:r>
            <a:r>
              <a:rPr lang="de-DE" sz="13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Klare Grenzen gegen Festpreis-, Allergie- oder Kostenübernahmezusagen</a:t>
            </a:r>
          </a:p>
        </p:txBody>
      </p:sp>
      <p:sp>
        <p:nvSpPr>
          <p:cNvPr id="27" name="Shape 25"/>
          <p:cNvSpPr/>
          <p:nvPr/>
        </p:nvSpPr>
        <p:spPr>
          <a:xfrm>
            <a:off x="9966960" y="6369710"/>
            <a:ext cx="2066543" cy="30541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 w="6350">
            <a:solidFill>
              <a:srgbClr val="BFBFBF">
                <a:alpha val="50000"/>
              </a:srgbClr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10012680" y="6406286"/>
            <a:ext cx="1508760" cy="230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de-DE" sz="900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Vertical Voice Agent  /</a:t>
            </a:r>
          </a:p>
        </p:txBody>
      </p:sp>
      <p:sp>
        <p:nvSpPr>
          <p:cNvPr id="29" name="Text 27"/>
          <p:cNvSpPr txBox="1"/>
          <p:nvPr/>
        </p:nvSpPr>
        <p:spPr>
          <a:xfrm>
            <a:off x="11582705" y="6406286"/>
            <a:ext cx="424282" cy="230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900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777240"/>
            <a:ext cx="10817352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95000"/>
              </a:lnSpc>
              <a:buNone/>
            </a:pPr>
            <a:r>
              <a:rPr lang="de-DE" sz="40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In 4 Stufen sicher live</a:t>
            </a:r>
            <a:r>
              <a:rPr lang="de-DE" sz="4000" dirty="0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 – </a:t>
            </a:r>
            <a:r>
              <a:rPr lang="de-DE" sz="4000" dirty="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Jetzt Angebot anfragen</a:t>
            </a:r>
          </a:p>
        </p:txBody>
      </p:sp>
      <p:sp>
        <p:nvSpPr>
          <p:cNvPr id="3" name="Shape 1"/>
          <p:cNvSpPr/>
          <p:nvPr/>
        </p:nvSpPr>
        <p:spPr>
          <a:xfrm>
            <a:off x="685800" y="2148840"/>
            <a:ext cx="5852160" cy="2514600"/>
          </a:xfrm>
          <a:prstGeom prst="roundRect">
            <a:avLst>
              <a:gd name="adj" fmla="val 8613"/>
            </a:avLst>
          </a:prstGeom>
          <a:solidFill>
            <a:srgbClr val="0EA5E9">
              <a:alpha val="4000"/>
            </a:srgbClr>
          </a:solidFill>
          <a:ln/>
        </p:spPr>
      </p:sp>
      <p:sp>
        <p:nvSpPr>
          <p:cNvPr id="21" name="TB Panel"/>
          <p:cNvSpPr/>
          <p:nvPr/>
        </p:nvSpPr>
        <p:spPr>
          <a:xfrm>
            <a:off x="685800" y="4800600"/>
            <a:ext cx="5852160" cy="1417320"/>
          </a:xfrm>
          <a:prstGeom prst="roundRect">
            <a:avLst>
              <a:gd name="adj" fmla="val 8613"/>
            </a:avLst>
          </a:prstGeom>
          <a:solidFill>
            <a:srgbClr val="0F1E36">
              </a:srgbClr>
          </a:solidFill>
          <a:ln/>
        </p:spPr>
      </p:sp>
      <p:sp>
        <p:nvSpPr>
          <p:cNvPr id="22" name="TB Text"/>
          <p:cNvSpPr txBox="1"/>
          <p:nvPr/>
        </p:nvSpPr>
        <p:spPr>
          <a:xfrm>
            <a:off x="960120" y="4919472"/>
            <a:ext cx="5394960" cy="123444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100" dirty="0" b="1" spc="150">
                <a:solidFill>
                  <a:srgbClr val="7DD3FC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TERMINBUCHUNG  </a:t>
            </a:r>
            <a:r>
              <a:rPr lang="de-DE" sz="1000" dirty="0" b="1">
                <a:solidFill>
                  <a:srgbClr val="7DD3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schedule_appointment</a:t>
            </a:r>
          </a:p>
          <a:p>
            <a:pPr algn="l" marL="182880" indent="-182880">
              <a:lnSpc>
                <a:spcPct val="100000"/>
              </a:lnSpc>
              <a:spcBef>
                <a:spcPts val="300"/>
              </a:spcBef>
              <a:buClr>
                <a:srgbClr val="7DD3FC"/>
              </a:buClr>
              <a:buFont typeface="Arial"/>
              <a:buChar char="•"/>
            </a:pPr>
            <a:r>
              <a:rPr lang="de-DE" sz="11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Nur in Öffnungszeiten (Standard Mo–Fr 08–18 Uhr); Feiertage &amp; Betriebsferien gesperrt</a:t>
            </a:r>
          </a:p>
          <a:p>
            <a:pPr algn="l" marL="182880" indent="-182880">
              <a:lnSpc>
                <a:spcPct val="100000"/>
              </a:lnSpc>
              <a:spcBef>
                <a:spcPts val="200"/>
              </a:spcBef>
              <a:buClr>
                <a:srgbClr val="7DD3FC"/>
              </a:buClr>
              <a:buFont typeface="Arial"/>
              <a:buChar char="•"/>
            </a:pPr>
            <a:r>
              <a:rPr lang="de-DE" sz="11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Frei/Belegt-Prüfung + erneute Prüfung vor Bestätigung · Zielkalender per calendar_id</a:t>
            </a:r>
          </a:p>
        </p:txBody>
      </p:sp>
      <p:sp>
        <p:nvSpPr>
          <p:cNvPr id="20" name="Steps"/>
          <p:cNvSpPr txBox="1"/>
          <p:nvPr/>
        </p:nvSpPr>
        <p:spPr>
          <a:xfrm>
            <a:off x="960120" y="2331720"/>
            <a:ext cx="5394960" cy="237744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500" dirty="0" b="1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01  </a:t>
            </a:r>
            <a:r>
              <a:rPr lang="de-DE" sz="15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Branchenvorlage wählen</a:t>
            </a:r>
          </a:p>
          <a:p>
            <a:pPr algn="l"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DACH-Vorlagen mit erlaubten Tools &amp; Handoff-Regeln</a:t>
            </a:r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de-DE" sz="1500" dirty="0" b="1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02  </a:t>
            </a:r>
            <a:r>
              <a:rPr lang="de-DE" sz="15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Paket, Kanal &amp; Kalender</a:t>
            </a:r>
          </a:p>
          <a:p>
            <a:pPr algn="l"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Starter, Professional oder Kanzlei/Praxis · Google oder Outlook</a:t>
            </a:r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de-DE" sz="1500" dirty="0" b="1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03  </a:t>
            </a:r>
            <a:r>
              <a:rPr lang="de-DE" sz="15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Fail-Closed-Gatekeeper</a:t>
            </a:r>
          </a:p>
          <a:p>
            <a:pPr algn="l"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Prüfung aller Pflichtfreigaben &amp; Privacy-Reviews</a:t>
            </a:r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de-DE" sz="1500" dirty="0" b="1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04  </a:t>
            </a:r>
            <a:r>
              <a:rPr lang="de-DE" sz="1500" dirty="0" b="1">
                <a:solidFill>
                  <a:srgbClr val="0F1E3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3-Stufen-Smoke-Test</a:t>
            </a:r>
          </a:p>
          <a:p>
            <a:pPr algn="l"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de-DE" sz="11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Notfall-Handoff, Standard-Tool, Forbidden Claim vor Go-Live</a:t>
            </a:r>
          </a:p>
        </p:txBody>
      </p:sp>
      <p:sp>
        <p:nvSpPr>
          <p:cNvPr id="4" name="Text 2"/>
          <p:cNvSpPr txBox="1"/>
          <p:nvPr/>
        </p:nvSpPr>
        <p:spPr>
          <a:xfrm>
            <a:off x="6675120" y="21945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200" dirty="0" b="1" spc="150">
                <a:solidFill>
                  <a:srgbClr val="0EA5E9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NÄCHSTER SCHRITT</a:t>
            </a:r>
          </a:p>
        </p:txBody>
      </p:sp>
      <p:sp>
        <p:nvSpPr>
          <p:cNvPr id="5" name="Shape 3"/>
          <p:cNvSpPr/>
          <p:nvPr/>
        </p:nvSpPr>
        <p:spPr>
          <a:xfrm>
            <a:off x="6675120" y="2651760"/>
            <a:ext cx="448056" cy="448056"/>
          </a:xfrm>
          <a:prstGeom prst="roundRect">
            <a:avLst>
              <a:gd name="adj" fmla="val 35953"/>
            </a:avLst>
          </a:prstGeom>
          <a:ln w="3175">
            <a:solidFill>
              <a:srgbClr val="0EA5E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2828400">
            <a:off x="6675120" y="2618841"/>
            <a:ext cx="448056" cy="513875"/>
          </a:xfrm>
          <a:prstGeom prst="roundRect">
            <a:avLst>
              <a:gd name="adj" fmla="val 50000"/>
            </a:avLst>
          </a:prstGeom>
          <a:ln w="3175">
            <a:solidFill>
              <a:srgbClr val="0EA5E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22978" y="2799892"/>
            <a:ext cx="152339" cy="152339"/>
          </a:xfrm>
          <a:prstGeom prst="roundRect">
            <a:avLst>
              <a:gd name="adj" fmla="val 20000"/>
            </a:avLst>
          </a:prstGeom>
          <a:solidFill>
            <a:srgbClr val="0F1E3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269480" y="2633472"/>
            <a:ext cx="4526280" cy="77724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300" dirty="0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Verbindliche Einrichtung über </a:t>
            </a:r>
            <a:r>
              <a:rPr lang="de-DE" sz="13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„Angebot anfragen“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de-DE" sz="1050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Dominik Steiner · Einzelunternehmen</a:t>
            </a:r>
          </a:p>
        </p:txBody>
      </p:sp>
      <p:sp>
        <p:nvSpPr>
          <p:cNvPr id="9" name="Shape 7"/>
          <p:cNvSpPr/>
          <p:nvPr/>
        </p:nvSpPr>
        <p:spPr>
          <a:xfrm>
            <a:off x="6675120" y="3547872"/>
            <a:ext cx="448056" cy="448056"/>
          </a:xfrm>
          <a:prstGeom prst="roundRect">
            <a:avLst>
              <a:gd name="adj" fmla="val 35953"/>
            </a:avLst>
          </a:prstGeom>
          <a:ln w="3175">
            <a:solidFill>
              <a:srgbClr val="0EA5E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2828400">
            <a:off x="6675120" y="3514953"/>
            <a:ext cx="448056" cy="513875"/>
          </a:xfrm>
          <a:prstGeom prst="roundRect">
            <a:avLst>
              <a:gd name="adj" fmla="val 50000"/>
            </a:avLst>
          </a:prstGeom>
          <a:ln w="3175">
            <a:solidFill>
              <a:srgbClr val="0EA5E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22978" y="3696004"/>
            <a:ext cx="152339" cy="152339"/>
          </a:xfrm>
          <a:prstGeom prst="roundRect">
            <a:avLst>
              <a:gd name="adj" fmla="val 20000"/>
            </a:avLst>
          </a:prstGeom>
          <a:solidFill>
            <a:srgbClr val="0F1E3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269480" y="3529584"/>
            <a:ext cx="4526280" cy="77724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3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Live-Webseite (8 Branchen, Rechner, Kalenderwahl)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de-DE" sz="950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Link1"/>
              </a:rPr>
              <a:t>https://realsyncdynamics-spec.github.io/vertical-voice-agent/</a:t>
            </a:r>
          </a:p>
        </p:txBody>
      </p:sp>
      <p:sp>
        <p:nvSpPr>
          <p:cNvPr id="13" name="Shape 11"/>
          <p:cNvSpPr/>
          <p:nvPr/>
        </p:nvSpPr>
        <p:spPr>
          <a:xfrm>
            <a:off x="6675120" y="4443984"/>
            <a:ext cx="448056" cy="448056"/>
          </a:xfrm>
          <a:prstGeom prst="roundRect">
            <a:avLst>
              <a:gd name="adj" fmla="val 35953"/>
            </a:avLst>
          </a:prstGeom>
          <a:ln w="3175">
            <a:solidFill>
              <a:srgbClr val="0EA5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rot="2828400">
            <a:off x="6675120" y="4411065"/>
            <a:ext cx="448056" cy="513875"/>
          </a:xfrm>
          <a:prstGeom prst="roundRect">
            <a:avLst>
              <a:gd name="adj" fmla="val 50000"/>
            </a:avLst>
          </a:prstGeom>
          <a:ln w="3175">
            <a:solidFill>
              <a:srgbClr val="0EA5E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22978" y="4592116"/>
            <a:ext cx="152339" cy="152339"/>
          </a:xfrm>
          <a:prstGeom prst="roundRect">
            <a:avLst>
              <a:gd name="adj" fmla="val 20000"/>
            </a:avLst>
          </a:prstGeom>
          <a:solidFill>
            <a:srgbClr val="0F1E3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269480" y="4425696"/>
            <a:ext cx="4526280" cy="77724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3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Onboarding-Wizard &amp; Simulator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de-DE" sz="950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Link2"/>
              </a:rPr>
              <a:t>https://realsyncdynamics-spec.github.io/vertical-voice-agent/onboarding.html</a:t>
            </a:r>
          </a:p>
        </p:txBody>
      </p:sp>
      <p:sp>
        <p:nvSpPr>
          <p:cNvPr id="23" name="Shape 11b"/>
          <p:cNvSpPr/>
          <p:nvPr/>
        </p:nvSpPr>
        <p:spPr>
          <a:xfrm>
            <a:off x="6675120" y="5340096"/>
            <a:ext cx="448056" cy="448056"/>
          </a:xfrm>
          <a:prstGeom prst="roundRect">
            <a:avLst>
              <a:gd name="adj" fmla="val 35953"/>
            </a:avLst>
          </a:prstGeom>
          <a:ln w="3175">
            <a:solidFill>
              <a:srgbClr val="0EA5E9"/>
            </a:solidFill>
            <a:prstDash val="solid"/>
          </a:ln>
        </p:spPr>
      </p:sp>
      <p:sp>
        <p:nvSpPr>
          <p:cNvPr id="24" name="Shape 12b"/>
          <p:cNvSpPr/>
          <p:nvPr/>
        </p:nvSpPr>
        <p:spPr>
          <a:xfrm rot="2828400">
            <a:off x="6675120" y="5307177"/>
            <a:ext cx="448056" cy="513875"/>
          </a:xfrm>
          <a:prstGeom prst="roundRect">
            <a:avLst>
              <a:gd name="adj" fmla="val 50000"/>
            </a:avLst>
          </a:prstGeom>
          <a:ln w="3175">
            <a:solidFill>
              <a:srgbClr val="0EA5E9"/>
            </a:solidFill>
            <a:prstDash val="solid"/>
          </a:ln>
        </p:spPr>
      </p:sp>
      <p:sp>
        <p:nvSpPr>
          <p:cNvPr id="25" name="Shape 13b"/>
          <p:cNvSpPr/>
          <p:nvPr/>
        </p:nvSpPr>
        <p:spPr>
          <a:xfrm>
            <a:off x="6822978" y="5488228"/>
            <a:ext cx="152339" cy="152339"/>
          </a:xfrm>
          <a:prstGeom prst="roundRect">
            <a:avLst>
              <a:gd name="adj" fmla="val 20000"/>
            </a:avLst>
          </a:prstGeom>
          <a:solidFill>
            <a:srgbClr val="0F1E36"/>
          </a:solidFill>
          <a:ln/>
        </p:spPr>
      </p:sp>
      <p:sp>
        <p:nvSpPr>
          <p:cNvPr id="26" name="Text 14b"/>
          <p:cNvSpPr txBox="1"/>
          <p:nvPr/>
        </p:nvSpPr>
        <p:spPr>
          <a:xfrm>
            <a:off x="7269480" y="5321808"/>
            <a:ext cx="4526280" cy="777240"/>
          </a:xfrm>
          <a:prstGeom prst="rect">
            <a:avLst/>
          </a:prstGeom>
          <a:noFill/>
          <a:ln/>
        </p:spPr>
        <p:txBody>
          <a:bodyPr wrap="square" rtlCol="0" anchor="t" lIns="0" tIns="0" rIns="0" bIns="0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1300" dirty="0" b="1">
                <a:solidFill>
                  <a:srgbClr val="0F1E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Produktmappe (8 Vorlagen &amp; Pakete)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de-DE" sz="950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Link3"/>
              </a:rPr>
              <a:t>realsyncdynamics-spec.github.io/…/vertical-voice-agent-produktmappe.md</a:t>
            </a:r>
          </a:p>
        </p:txBody>
      </p:sp>
      <p:sp>
        <p:nvSpPr>
          <p:cNvPr id="17" name="Shape 15"/>
          <p:cNvSpPr/>
          <p:nvPr/>
        </p:nvSpPr>
        <p:spPr>
          <a:xfrm>
            <a:off x="9966960" y="6369710"/>
            <a:ext cx="2066543" cy="30541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 w="6350">
            <a:solidFill>
              <a:srgbClr val="BFBFBF">
                <a:alpha val="50000"/>
              </a:srgbClr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0012680" y="6406286"/>
            <a:ext cx="1508760" cy="230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marL="0" indent="0">
              <a:lnSpc>
                <a:spcPct val="100000"/>
              </a:lnSpc>
              <a:buNone/>
            </a:pPr>
            <a:r>
              <a:rPr lang="de-DE" sz="900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Vertical Voice Agent  /</a:t>
            </a:r>
          </a:p>
        </p:txBody>
      </p:sp>
      <p:sp>
        <p:nvSpPr>
          <p:cNvPr id="19" name="Text 17"/>
          <p:cNvSpPr txBox="1"/>
          <p:nvPr/>
        </p:nvSpPr>
        <p:spPr>
          <a:xfrm>
            <a:off x="11582705" y="6406286"/>
            <a:ext cx="424282" cy="230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de-DE" sz="900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T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Voice Agent</dc:title>
  <dc:subject>PptxGenJS Presentation</dc:subject>
  <dc:creator>Dominik Steiner</dc:creator>
  <cp:lastModifiedBy>Dominik Steiner</cp:lastModifiedBy>
  <cp:revision>1</cp:revision>
  <dcterms:created xsi:type="dcterms:W3CDTF">2026-10-28T19:23:48Z</dcterms:created>
  <dcterms:modified xsi:type="dcterms:W3CDTF">2026-10-28T19:23:48Z</dcterms:modified>
</cp:coreProperties>
</file>